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  <p:sldMasterId id="2147483846" r:id="rId2"/>
    <p:sldMasterId id="2147483857" r:id="rId3"/>
  </p:sldMasterIdLst>
  <p:notesMasterIdLst>
    <p:notesMasterId r:id="rId24"/>
  </p:notesMasterIdLst>
  <p:handoutMasterIdLst>
    <p:handoutMasterId r:id="rId25"/>
  </p:handoutMasterIdLst>
  <p:sldIdLst>
    <p:sldId id="1595" r:id="rId4"/>
    <p:sldId id="1681" r:id="rId5"/>
    <p:sldId id="1697" r:id="rId6"/>
    <p:sldId id="1644" r:id="rId7"/>
    <p:sldId id="1671" r:id="rId8"/>
    <p:sldId id="1670" r:id="rId9"/>
    <p:sldId id="1672" r:id="rId10"/>
    <p:sldId id="1673" r:id="rId11"/>
    <p:sldId id="1668" r:id="rId12"/>
    <p:sldId id="1664" r:id="rId13"/>
    <p:sldId id="1675" r:id="rId14"/>
    <p:sldId id="1674" r:id="rId15"/>
    <p:sldId id="1684" r:id="rId16"/>
    <p:sldId id="1669" r:id="rId17"/>
    <p:sldId id="1686" r:id="rId18"/>
    <p:sldId id="1683" r:id="rId19"/>
    <p:sldId id="1701" r:id="rId20"/>
    <p:sldId id="1702" r:id="rId21"/>
    <p:sldId id="1704" r:id="rId22"/>
    <p:sldId id="1700" r:id="rId2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7">
          <p15:clr>
            <a:srgbClr val="A4A3A4"/>
          </p15:clr>
        </p15:guide>
        <p15:guide id="2" orient="horz" pos="1802">
          <p15:clr>
            <a:srgbClr val="A4A3A4"/>
          </p15:clr>
        </p15:guide>
        <p15:guide id="3" orient="horz" pos="714">
          <p15:clr>
            <a:srgbClr val="A4A3A4"/>
          </p15:clr>
        </p15:guide>
        <p15:guide id="4" pos="5374">
          <p15:clr>
            <a:srgbClr val="A4A3A4"/>
          </p15:clr>
        </p15:guide>
        <p15:guide id="5" pos="2925">
          <p15:clr>
            <a:srgbClr val="A4A3A4"/>
          </p15:clr>
        </p15:guide>
        <p15:guide id="6" pos="385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4"/>
    <a:srgbClr val="3B3B3B"/>
    <a:srgbClr val="FF9900"/>
    <a:srgbClr val="FF521A"/>
    <a:srgbClr val="CC00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9" autoAdjust="0"/>
    <p:restoredTop sz="96405" autoAdjust="0"/>
  </p:normalViewPr>
  <p:slideViewPr>
    <p:cSldViewPr>
      <p:cViewPr varScale="1">
        <p:scale>
          <a:sx n="113" d="100"/>
          <a:sy n="113" d="100"/>
        </p:scale>
        <p:origin x="-720" y="-96"/>
      </p:cViewPr>
      <p:guideLst>
        <p:guide orient="horz" pos="3027"/>
        <p:guide orient="horz" pos="1802"/>
        <p:guide orient="horz" pos="714"/>
        <p:guide pos="5374"/>
        <p:guide pos="2925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-49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nl-NL" dirty="0">
              <a:latin typeface="Arial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nl-NL" dirty="0">
              <a:latin typeface="Arial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nl-NL" dirty="0">
              <a:latin typeface="Arial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280B4ACA-42F9-4BA0-ACCB-40032CE29E9A}" type="slidenum">
              <a:rPr lang="nl-NL">
                <a:latin typeface="Arial"/>
              </a:rPr>
              <a:pPr>
                <a:defRPr/>
              </a:pPr>
              <a:t>‹#›</a:t>
            </a:fld>
            <a:endParaRPr lang="nl-NL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527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B93AD183-4C8D-416E-A4CB-25A2290611B2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1836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95686"/>
            <a:ext cx="6408712" cy="1102519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291830"/>
            <a:ext cx="6400800" cy="1224136"/>
          </a:xfrm>
        </p:spPr>
        <p:txBody>
          <a:bodyPr/>
          <a:lstStyle>
            <a:lvl1pPr marL="0" indent="0" algn="l">
              <a:buNone/>
              <a:defRPr>
                <a:latin typeface="+mn-lt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4-01-08 om 15.29.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617"/>
            <a:ext cx="9138157" cy="4680520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2354542" y="3632706"/>
            <a:ext cx="4449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kern="0" noProof="0" smtClean="0">
                <a:solidFill>
                  <a:srgbClr val="FFFFFF"/>
                </a:solidFill>
                <a:latin typeface="+mj-lt"/>
                <a:ea typeface="+mj-ea"/>
                <a:cs typeface="Open Sans Light"/>
              </a:rPr>
              <a:t>Energy. Anytime. Anywhere.</a:t>
            </a:r>
            <a:endParaRPr lang="en-GB" sz="1600" noProof="0">
              <a:latin typeface="+mj-lt"/>
              <a:cs typeface="Open Sans Light"/>
            </a:endParaRPr>
          </a:p>
        </p:txBody>
      </p:sp>
      <p:pic>
        <p:nvPicPr>
          <p:cNvPr id="7" name="Tijdelijke aanduiding voor inhoud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775" y="1339434"/>
            <a:ext cx="2589644" cy="495990"/>
          </a:xfrm>
          <a:prstGeom prst="rect">
            <a:avLst/>
          </a:prstGeom>
        </p:spPr>
      </p:pic>
      <p:pic>
        <p:nvPicPr>
          <p:cNvPr id="8" name="Afbeelding 7" descr="5901565368_4128c78ba4_o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1956" y="2355726"/>
            <a:ext cx="967716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8" descr="08-dulas_1241.jp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"/>
          <a:stretch/>
        </p:blipFill>
        <p:spPr>
          <a:xfrm>
            <a:off x="2000225" y="2355726"/>
            <a:ext cx="978051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Afbeelding 9" descr="slr kimberley 4x4 off road camper motorhome (12) copy.jp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829" y="2355726"/>
            <a:ext cx="966434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Afbeelding 10" descr="Industry_park_Höchst_-_waste-to-energy_plant_-_Industriepark_Höchst_-_Müllverbrennungsanlage_-_06.jpg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816" y="2355726"/>
            <a:ext cx="974618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Tijdelijke aanduiding voor afbeelding 2" descr="2001WEBAPP_scoot06.jp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987" y="2355726"/>
            <a:ext cx="979334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 descr="telecom.jp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20876" y="2355726"/>
            <a:ext cx="967548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5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95686"/>
            <a:ext cx="6408712" cy="1102519"/>
          </a:xfrm>
        </p:spPr>
        <p:txBody>
          <a:bodyPr anchor="b"/>
          <a:lstStyle>
            <a:lvl1pPr>
              <a:defRPr sz="36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291830"/>
            <a:ext cx="6400800" cy="1224136"/>
          </a:xfrm>
        </p:spPr>
        <p:txBody>
          <a:bodyPr/>
          <a:lstStyle>
            <a:lvl1pPr marL="0" indent="0" algn="l">
              <a:buNone/>
              <a:defRPr>
                <a:latin typeface="+mn-lt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latin typeface="+mn-lt"/>
                <a:cs typeface="Arial"/>
              </a:defRPr>
            </a:lvl1pPr>
            <a:lvl2pPr>
              <a:defRPr b="0" i="0">
                <a:latin typeface="+mn-lt"/>
                <a:cs typeface="Arial"/>
              </a:defRPr>
            </a:lvl2pPr>
            <a:lvl3pPr>
              <a:defRPr b="0" i="0">
                <a:latin typeface="+mn-lt"/>
                <a:cs typeface="Arial"/>
              </a:defRPr>
            </a:lvl3pPr>
            <a:lvl4pPr>
              <a:defRPr b="0" i="0">
                <a:latin typeface="+mn-lt"/>
                <a:cs typeface="Arial"/>
              </a:defRPr>
            </a:lvl4pPr>
            <a:lvl5pPr>
              <a:defRPr b="0" i="0"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eren 5"/>
          <p:cNvGrpSpPr/>
          <p:nvPr userDrawn="1"/>
        </p:nvGrpSpPr>
        <p:grpSpPr>
          <a:xfrm>
            <a:off x="0" y="1059582"/>
            <a:ext cx="9144000" cy="3510390"/>
            <a:chOff x="0" y="1059582"/>
            <a:chExt cx="9144000" cy="2808312"/>
          </a:xfrm>
        </p:grpSpPr>
        <p:cxnSp>
          <p:nvCxnSpPr>
            <p:cNvPr id="7" name="Rechte verbindingslijn 6"/>
            <p:cNvCxnSpPr/>
            <p:nvPr/>
          </p:nvCxnSpPr>
          <p:spPr>
            <a:xfrm>
              <a:off x="0" y="105958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0" y="127560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>
              <a:off x="0" y="149163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>
              <a:off x="0" y="170765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0" y="1923678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0" y="213970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0" y="235572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0" y="257175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0" y="278777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0" y="3003798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0" y="321982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0" y="343584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0" y="365187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>
              <a:off x="0" y="386789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eren 20"/>
          <p:cNvGrpSpPr/>
          <p:nvPr userDrawn="1"/>
        </p:nvGrpSpPr>
        <p:grpSpPr>
          <a:xfrm>
            <a:off x="-4899" y="915566"/>
            <a:ext cx="9041395" cy="3744416"/>
            <a:chOff x="1259632" y="915566"/>
            <a:chExt cx="7776864" cy="3744416"/>
          </a:xfrm>
        </p:grpSpPr>
        <p:cxnSp>
          <p:nvCxnSpPr>
            <p:cNvPr id="22" name="Rechte verbindingslijn 21"/>
            <p:cNvCxnSpPr/>
            <p:nvPr/>
          </p:nvCxnSpPr>
          <p:spPr>
            <a:xfrm>
              <a:off x="125963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>
            <a:xfrm>
              <a:off x="147565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>
              <a:off x="169168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>
              <a:off x="190770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>
              <a:off x="212372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>
              <a:off x="233975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/>
          </p:nvCxnSpPr>
          <p:spPr>
            <a:xfrm>
              <a:off x="255577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>
              <a:off x="277180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/>
            <p:cNvCxnSpPr/>
            <p:nvPr/>
          </p:nvCxnSpPr>
          <p:spPr>
            <a:xfrm>
              <a:off x="298782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>
              <a:off x="320384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>
              <a:off x="341987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363589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385192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>
              <a:off x="406794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>
              <a:off x="428396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/>
          </p:nvCxnSpPr>
          <p:spPr>
            <a:xfrm>
              <a:off x="449999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/>
            <p:cNvCxnSpPr/>
            <p:nvPr/>
          </p:nvCxnSpPr>
          <p:spPr>
            <a:xfrm>
              <a:off x="471601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>
              <a:off x="493204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>
              <a:off x="514806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/>
          </p:nvCxnSpPr>
          <p:spPr>
            <a:xfrm>
              <a:off x="536408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>
              <a:off x="558011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/>
          </p:nvCxnSpPr>
          <p:spPr>
            <a:xfrm>
              <a:off x="579613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/>
          </p:nvCxnSpPr>
          <p:spPr>
            <a:xfrm>
              <a:off x="601216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/>
          </p:nvCxnSpPr>
          <p:spPr>
            <a:xfrm>
              <a:off x="622818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/>
            <p:nvPr/>
          </p:nvCxnSpPr>
          <p:spPr>
            <a:xfrm>
              <a:off x="644420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/>
            <p:cNvCxnSpPr/>
            <p:nvPr/>
          </p:nvCxnSpPr>
          <p:spPr>
            <a:xfrm>
              <a:off x="666023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/>
            <p:cNvCxnSpPr/>
            <p:nvPr/>
          </p:nvCxnSpPr>
          <p:spPr>
            <a:xfrm>
              <a:off x="687625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/>
            <p:cNvCxnSpPr/>
            <p:nvPr/>
          </p:nvCxnSpPr>
          <p:spPr>
            <a:xfrm>
              <a:off x="709228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/>
            <p:cNvCxnSpPr/>
            <p:nvPr/>
          </p:nvCxnSpPr>
          <p:spPr>
            <a:xfrm>
              <a:off x="730830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/>
            <p:cNvCxnSpPr/>
            <p:nvPr/>
          </p:nvCxnSpPr>
          <p:spPr>
            <a:xfrm>
              <a:off x="752432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>
              <a:off x="774035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>
              <a:off x="795637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>
              <a:off x="817240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/>
            <p:cNvCxnSpPr/>
            <p:nvPr/>
          </p:nvCxnSpPr>
          <p:spPr>
            <a:xfrm>
              <a:off x="838842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>
              <a:off x="860444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>
              <a:off x="882047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/>
            <p:cNvCxnSpPr/>
            <p:nvPr/>
          </p:nvCxnSpPr>
          <p:spPr>
            <a:xfrm>
              <a:off x="903649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latin typeface="+mn-lt"/>
                <a:cs typeface="Arial"/>
              </a:defRPr>
            </a:lvl1pPr>
            <a:lvl2pPr>
              <a:defRPr b="0" i="0">
                <a:latin typeface="+mn-lt"/>
                <a:cs typeface="Arial"/>
              </a:defRPr>
            </a:lvl2pPr>
            <a:lvl3pPr>
              <a:defRPr b="0" i="0">
                <a:latin typeface="+mn-lt"/>
                <a:cs typeface="Arial"/>
              </a:defRPr>
            </a:lvl3pPr>
            <a:lvl4pPr>
              <a:defRPr b="0" i="0">
                <a:latin typeface="+mn-lt"/>
                <a:cs typeface="Arial"/>
              </a:defRPr>
            </a:lvl4pPr>
            <a:lvl5pPr>
              <a:defRPr b="0" i="0"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1pPr>
            <a:lvl2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2pPr>
            <a:lvl3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3pPr>
            <a:lvl4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4pPr>
            <a:lvl5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195486"/>
            <a:ext cx="7920036" cy="715566"/>
          </a:xfrm>
        </p:spPr>
        <p:txBody>
          <a:bodyPr/>
          <a:lstStyle>
            <a:lvl1pPr>
              <a:defRPr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33477"/>
            <a:ext cx="3816796" cy="3382490"/>
          </a:xfrm>
        </p:spPr>
        <p:txBody>
          <a:bodyPr/>
          <a:lstStyle>
            <a:lvl1pPr>
              <a:defRPr sz="20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2000">
                <a:latin typeface="+mn-lt"/>
                <a:cs typeface="Arial" pitchFamily="34" charset="0"/>
              </a:defRPr>
            </a:lvl4pPr>
            <a:lvl5pPr>
              <a:defRPr sz="20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5" y="1133477"/>
            <a:ext cx="3815209" cy="3382490"/>
          </a:xfrm>
        </p:spPr>
        <p:txBody>
          <a:bodyPr/>
          <a:lstStyle>
            <a:lvl1pPr>
              <a:defRPr sz="20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2000">
                <a:latin typeface="+mn-lt"/>
                <a:cs typeface="Arial" pitchFamily="34" charset="0"/>
              </a:defRPr>
            </a:lvl4pPr>
            <a:lvl5pPr>
              <a:defRPr sz="20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1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915988"/>
            <a:ext cx="9144000" cy="3743325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3003798"/>
            <a:ext cx="7919665" cy="715566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915988"/>
            <a:ext cx="9144000" cy="3743325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latin typeface="+mn-lt"/>
                <a:cs typeface="Arial"/>
              </a:defRPr>
            </a:lvl1pPr>
            <a:lvl2pPr>
              <a:defRPr b="0" i="0">
                <a:latin typeface="+mn-lt"/>
                <a:cs typeface="Arial"/>
              </a:defRPr>
            </a:lvl2pPr>
            <a:lvl3pPr>
              <a:defRPr b="0" i="0">
                <a:latin typeface="+mn-lt"/>
                <a:cs typeface="Arial"/>
              </a:defRPr>
            </a:lvl3pPr>
            <a:lvl4pPr>
              <a:defRPr b="0" i="0">
                <a:latin typeface="+mn-lt"/>
                <a:cs typeface="Arial"/>
              </a:defRPr>
            </a:lvl4pPr>
            <a:lvl5pPr>
              <a:defRPr b="0" i="0"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559" y="2427734"/>
            <a:ext cx="7919665" cy="715566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latin typeface="+mn-lt"/>
                <a:cs typeface="Arial"/>
              </a:defRPr>
            </a:lvl1pPr>
            <a:lvl2pPr>
              <a:defRPr b="0" i="0">
                <a:latin typeface="+mn-lt"/>
                <a:cs typeface="Arial"/>
              </a:defRPr>
            </a:lvl2pPr>
            <a:lvl3pPr>
              <a:defRPr b="0" i="0">
                <a:latin typeface="+mn-lt"/>
                <a:cs typeface="Arial"/>
              </a:defRPr>
            </a:lvl3pPr>
            <a:lvl4pPr>
              <a:defRPr b="0" i="0">
                <a:latin typeface="+mn-lt"/>
                <a:cs typeface="Arial"/>
              </a:defRPr>
            </a:lvl4pPr>
            <a:lvl5pPr>
              <a:defRPr b="0" i="0"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4-01-08 om 15.29.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617"/>
            <a:ext cx="9138157" cy="4680520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2354542" y="3632706"/>
            <a:ext cx="4449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kern="0" smtClean="0">
                <a:solidFill>
                  <a:srgbClr val="FFFFFF"/>
                </a:solidFill>
                <a:latin typeface="Corbel"/>
                <a:cs typeface="Open Sans Light"/>
              </a:rPr>
              <a:t>Energy. Anytime. Anywhere.</a:t>
            </a:r>
            <a:endParaRPr lang="en-GB" sz="1600">
              <a:solidFill>
                <a:srgbClr val="000000"/>
              </a:solidFill>
              <a:latin typeface="Corbel"/>
              <a:cs typeface="Open Sans Light"/>
            </a:endParaRPr>
          </a:p>
        </p:txBody>
      </p:sp>
      <p:pic>
        <p:nvPicPr>
          <p:cNvPr id="7" name="Tijdelijke aanduiding voor inhoud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775" y="1339434"/>
            <a:ext cx="2589644" cy="495990"/>
          </a:xfrm>
          <a:prstGeom prst="rect">
            <a:avLst/>
          </a:prstGeom>
        </p:spPr>
      </p:pic>
      <p:pic>
        <p:nvPicPr>
          <p:cNvPr id="8" name="Afbeelding 7" descr="5901565368_4128c78ba4_o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1956" y="2355726"/>
            <a:ext cx="967716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8" descr="08-dulas_1241.jp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"/>
          <a:stretch/>
        </p:blipFill>
        <p:spPr>
          <a:xfrm>
            <a:off x="2000225" y="2355726"/>
            <a:ext cx="978051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Afbeelding 9" descr="slr kimberley 4x4 off road camper motorhome (12) copy.jp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829" y="2355726"/>
            <a:ext cx="966434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Afbeelding 10" descr="Industry_park_Höchst_-_waste-to-energy_plant_-_Industriepark_Höchst_-_Müllverbrennungsanlage_-_06.jpg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816" y="2355726"/>
            <a:ext cx="974618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Tijdelijke aanduiding voor afbeelding 2" descr="2001WEBAPP_scoot06.jp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987" y="2355726"/>
            <a:ext cx="979334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 descr="telecom.jp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20876" y="2355726"/>
            <a:ext cx="967548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2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afbeelding 2014-01-08 om 15.29.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659982"/>
          </a:xfrm>
          <a:prstGeom prst="rect">
            <a:avLst/>
          </a:prstGeom>
        </p:spPr>
      </p:pic>
      <p:pic>
        <p:nvPicPr>
          <p:cNvPr id="7" name="Afbeelding 6" descr="logo wit 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995686"/>
            <a:ext cx="5328592" cy="102128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291830"/>
            <a:ext cx="5184576" cy="1224136"/>
          </a:xfrm>
        </p:spPr>
        <p:txBody>
          <a:bodyPr/>
          <a:lstStyle>
            <a:lvl1pPr marL="0" indent="0" algn="l">
              <a:buNone/>
              <a:defRPr>
                <a:latin typeface="+mn-lt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1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latin typeface="+mn-lt"/>
                <a:cs typeface="Arial"/>
              </a:defRPr>
            </a:lvl1pPr>
            <a:lvl2pPr marL="625475" marR="0" indent="-265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2pPr>
            <a:lvl3pPr marL="895350" marR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3pPr>
            <a:lvl4pPr marL="1165225" marR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4pPr>
            <a:lvl5pPr marL="1435100" marR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Open Sans Light"/>
              </a:rPr>
              <a:t>Click to edit Master text styles</a:t>
            </a:r>
          </a:p>
          <a:p>
            <a:pPr marL="625475" marR="0" lvl="1" indent="-265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Second level</a:t>
            </a:r>
          </a:p>
          <a:p>
            <a:pPr marL="895350" marR="0" lvl="2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Third level</a:t>
            </a:r>
          </a:p>
          <a:p>
            <a:pPr marL="1165225" marR="0" lvl="3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Fourth level</a:t>
            </a:r>
          </a:p>
          <a:p>
            <a:pPr marL="1435100" marR="0" lvl="4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66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2427734"/>
            <a:ext cx="7919665" cy="715566"/>
          </a:xfrm>
        </p:spPr>
        <p:txBody>
          <a:bodyPr/>
          <a:lstStyle>
            <a:lvl1pPr algn="ctr">
              <a:defRPr sz="3200" cap="none"/>
            </a:lvl1pPr>
          </a:lstStyle>
          <a:p>
            <a:endParaRPr lang="nl-NL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>
                <a:solidFill>
                  <a:srgbClr val="646460"/>
                </a:solidFill>
              </a:rPr>
              <a:t>Victron Company Profile</a:t>
            </a:r>
          </a:p>
        </p:txBody>
      </p:sp>
    </p:spTree>
    <p:extLst>
      <p:ext uri="{BB962C8B-B14F-4D97-AF65-F5344CB8AC3E}">
        <p14:creationId xmlns:p14="http://schemas.microsoft.com/office/powerpoint/2010/main" val="2526909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lid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1pPr>
            <a:lvl2pPr marL="625475" indent="-265113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2pPr>
            <a:lvl3pPr marL="895350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3pPr>
            <a:lvl4pPr marL="1165225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4pPr>
            <a:lvl5pPr marL="1435100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62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 slide 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794" y="923950"/>
            <a:ext cx="9144000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133476"/>
            <a:ext cx="3816797" cy="3382490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1pPr>
            <a:lvl2pPr marL="625475" indent="-265113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2pPr>
            <a:lvl3pPr marL="895350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3pPr>
            <a:lvl4pPr marL="1165225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4pPr>
            <a:lvl5pPr marL="1435100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14428" y="1150952"/>
            <a:ext cx="3816797" cy="3382490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1pPr>
            <a:lvl2pPr marL="625475" indent="-265113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2pPr>
            <a:lvl3pPr marL="895350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3pPr>
            <a:lvl4pPr marL="1165225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4pPr>
            <a:lvl5pPr marL="1435100" indent="-269875">
              <a:buFont typeface="Arial"/>
              <a:buChar char="•"/>
              <a:defRPr b="0" i="0">
                <a:solidFill>
                  <a:schemeClr val="accent6"/>
                </a:solidFill>
                <a:latin typeface="+mn-lt"/>
                <a:cs typeface="Arial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3594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1131888"/>
            <a:ext cx="7920037" cy="338455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AU" dirty="0"/>
              <a:t>Text only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67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85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pec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eren 5"/>
          <p:cNvGrpSpPr/>
          <p:nvPr userDrawn="1"/>
        </p:nvGrpSpPr>
        <p:grpSpPr>
          <a:xfrm>
            <a:off x="0" y="1059582"/>
            <a:ext cx="9144000" cy="3510390"/>
            <a:chOff x="0" y="1059582"/>
            <a:chExt cx="9144000" cy="2808312"/>
          </a:xfrm>
        </p:grpSpPr>
        <p:cxnSp>
          <p:nvCxnSpPr>
            <p:cNvPr id="7" name="Rechte verbindingslijn 6"/>
            <p:cNvCxnSpPr/>
            <p:nvPr/>
          </p:nvCxnSpPr>
          <p:spPr>
            <a:xfrm>
              <a:off x="0" y="105958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0" y="127560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>
              <a:off x="0" y="149163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>
              <a:off x="0" y="170765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0" y="1923678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0" y="213970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0" y="235572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0" y="257175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0" y="278777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0" y="3003798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0" y="321982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0" y="343584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0" y="365187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>
              <a:off x="0" y="386789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eren 20"/>
          <p:cNvGrpSpPr/>
          <p:nvPr userDrawn="1"/>
        </p:nvGrpSpPr>
        <p:grpSpPr>
          <a:xfrm>
            <a:off x="246251" y="919955"/>
            <a:ext cx="8790245" cy="3740027"/>
            <a:chOff x="1475656" y="915566"/>
            <a:chExt cx="7560840" cy="3744416"/>
          </a:xfrm>
        </p:grpSpPr>
        <p:cxnSp>
          <p:nvCxnSpPr>
            <p:cNvPr id="23" name="Rechte verbindingslijn 22"/>
            <p:cNvCxnSpPr/>
            <p:nvPr/>
          </p:nvCxnSpPr>
          <p:spPr>
            <a:xfrm>
              <a:off x="147565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>
              <a:off x="169168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>
              <a:off x="190770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>
              <a:off x="212372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>
              <a:off x="233975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/>
          </p:nvCxnSpPr>
          <p:spPr>
            <a:xfrm>
              <a:off x="255577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>
              <a:off x="277180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/>
            <p:cNvCxnSpPr/>
            <p:nvPr/>
          </p:nvCxnSpPr>
          <p:spPr>
            <a:xfrm>
              <a:off x="298782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>
              <a:off x="320384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>
              <a:off x="341987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363589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385192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>
              <a:off x="406794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>
              <a:off x="428396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/>
          </p:nvCxnSpPr>
          <p:spPr>
            <a:xfrm>
              <a:off x="449999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/>
            <p:cNvCxnSpPr/>
            <p:nvPr/>
          </p:nvCxnSpPr>
          <p:spPr>
            <a:xfrm>
              <a:off x="471601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>
              <a:off x="493204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>
              <a:off x="514806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/>
          </p:nvCxnSpPr>
          <p:spPr>
            <a:xfrm>
              <a:off x="536408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>
              <a:off x="558011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/>
          </p:nvCxnSpPr>
          <p:spPr>
            <a:xfrm>
              <a:off x="579613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/>
          </p:nvCxnSpPr>
          <p:spPr>
            <a:xfrm>
              <a:off x="601216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/>
          </p:nvCxnSpPr>
          <p:spPr>
            <a:xfrm>
              <a:off x="622818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/>
            <p:nvPr/>
          </p:nvCxnSpPr>
          <p:spPr>
            <a:xfrm>
              <a:off x="644420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/>
            <p:cNvCxnSpPr/>
            <p:nvPr/>
          </p:nvCxnSpPr>
          <p:spPr>
            <a:xfrm>
              <a:off x="666023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/>
            <p:cNvCxnSpPr/>
            <p:nvPr/>
          </p:nvCxnSpPr>
          <p:spPr>
            <a:xfrm>
              <a:off x="687625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/>
            <p:cNvCxnSpPr/>
            <p:nvPr/>
          </p:nvCxnSpPr>
          <p:spPr>
            <a:xfrm>
              <a:off x="709228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/>
            <p:cNvCxnSpPr/>
            <p:nvPr/>
          </p:nvCxnSpPr>
          <p:spPr>
            <a:xfrm>
              <a:off x="730830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/>
            <p:cNvCxnSpPr/>
            <p:nvPr/>
          </p:nvCxnSpPr>
          <p:spPr>
            <a:xfrm>
              <a:off x="752432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>
              <a:off x="774035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>
              <a:off x="795637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>
              <a:off x="817240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/>
            <p:cNvCxnSpPr/>
            <p:nvPr/>
          </p:nvCxnSpPr>
          <p:spPr>
            <a:xfrm>
              <a:off x="838842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>
              <a:off x="860444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>
              <a:off x="882047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/>
            <p:cNvCxnSpPr/>
            <p:nvPr/>
          </p:nvCxnSpPr>
          <p:spPr>
            <a:xfrm>
              <a:off x="903649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latin typeface="+mn-lt"/>
                <a:cs typeface="Arial"/>
              </a:defRPr>
            </a:lvl1pPr>
            <a:lvl2pPr marL="625475" marR="0" indent="-265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2pPr>
            <a:lvl3pPr marL="895350" marR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3pPr>
            <a:lvl4pPr marL="1165225" marR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4pPr>
            <a:lvl5pPr marL="1435100" marR="0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b="0" i="0">
                <a:latin typeface="+mn-lt"/>
                <a:cs typeface="Arial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Open Sans Light"/>
              </a:rPr>
              <a:t>Click to edit Master text styles</a:t>
            </a:r>
          </a:p>
          <a:p>
            <a:pPr marL="625475" marR="0" lvl="1" indent="-26511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Second level</a:t>
            </a:r>
          </a:p>
          <a:p>
            <a:pPr marL="895350" marR="0" lvl="2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Third level</a:t>
            </a:r>
          </a:p>
          <a:p>
            <a:pPr marL="1165225" marR="0" lvl="3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Fourth level</a:t>
            </a:r>
          </a:p>
          <a:p>
            <a:pPr marL="1435100" marR="0" lvl="4" indent="-2698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Open Sans Light"/>
              </a:rPr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4-01-08 om 15.29.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617"/>
            <a:ext cx="9138157" cy="4680520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2354542" y="3632706"/>
            <a:ext cx="4449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kern="0">
                <a:solidFill>
                  <a:srgbClr val="FFFFFF"/>
                </a:solidFill>
                <a:latin typeface="Corbel"/>
                <a:cs typeface="Open Sans Light"/>
              </a:rPr>
              <a:t>Energy. Anytime. Anywhere.</a:t>
            </a:r>
            <a:endParaRPr lang="en-GB" sz="1600">
              <a:solidFill>
                <a:srgbClr val="000000"/>
              </a:solidFill>
              <a:latin typeface="Corbel"/>
              <a:cs typeface="Open Sans Light"/>
            </a:endParaRPr>
          </a:p>
        </p:txBody>
      </p:sp>
      <p:pic>
        <p:nvPicPr>
          <p:cNvPr id="7" name="Tijdelijke aanduiding voor inhoud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775" y="1339434"/>
            <a:ext cx="2589644" cy="495990"/>
          </a:xfrm>
          <a:prstGeom prst="rect">
            <a:avLst/>
          </a:prstGeom>
        </p:spPr>
      </p:pic>
      <p:pic>
        <p:nvPicPr>
          <p:cNvPr id="8" name="Afbeelding 7" descr="5901565368_4128c78ba4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1956" y="2355726"/>
            <a:ext cx="967716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8" descr="08-dulas_1241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"/>
          <a:stretch/>
        </p:blipFill>
        <p:spPr>
          <a:xfrm>
            <a:off x="2000225" y="2355726"/>
            <a:ext cx="978051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Afbeelding 9" descr="slr kimberley 4x4 off road camper motorhome (12) copy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829" y="2355726"/>
            <a:ext cx="966434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Afbeelding 10" descr="Industry_park_Höchst_-_waste-to-energy_plant_-_Industriepark_Höchst_-_Müllverbrennungsanlage_-_06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816" y="2355726"/>
            <a:ext cx="974618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Tijdelijke aanduiding voor afbeelding 2" descr="2001WEBAPP_scoot06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987" y="2355726"/>
            <a:ext cx="979334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 descr="telecom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20876" y="2355726"/>
            <a:ext cx="967548" cy="971185"/>
          </a:xfrm>
          <a:prstGeom prst="ellipse">
            <a:avLst/>
          </a:prstGeom>
          <a:effectLst>
            <a:outerShdw dist="127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11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eren 5"/>
          <p:cNvGrpSpPr/>
          <p:nvPr userDrawn="1"/>
        </p:nvGrpSpPr>
        <p:grpSpPr>
          <a:xfrm>
            <a:off x="0" y="1059582"/>
            <a:ext cx="9144000" cy="3510390"/>
            <a:chOff x="0" y="1059582"/>
            <a:chExt cx="9144000" cy="2808312"/>
          </a:xfrm>
        </p:grpSpPr>
        <p:cxnSp>
          <p:nvCxnSpPr>
            <p:cNvPr id="7" name="Rechte verbindingslijn 6"/>
            <p:cNvCxnSpPr/>
            <p:nvPr/>
          </p:nvCxnSpPr>
          <p:spPr>
            <a:xfrm>
              <a:off x="0" y="105958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0" y="127560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/>
            <p:nvPr/>
          </p:nvCxnSpPr>
          <p:spPr>
            <a:xfrm>
              <a:off x="0" y="149163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>
              <a:off x="0" y="170765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0" y="1923678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0" y="213970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>
              <a:off x="0" y="235572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>
              <a:off x="0" y="257175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>
              <a:off x="0" y="278777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0" y="3003798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>
              <a:off x="0" y="3219822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0" y="3435846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0" y="3651870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>
              <a:off x="0" y="3867894"/>
              <a:ext cx="9144000" cy="0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eren 20"/>
          <p:cNvGrpSpPr/>
          <p:nvPr userDrawn="1"/>
        </p:nvGrpSpPr>
        <p:grpSpPr>
          <a:xfrm>
            <a:off x="-4899" y="915566"/>
            <a:ext cx="9041395" cy="3744416"/>
            <a:chOff x="1259632" y="915566"/>
            <a:chExt cx="7776864" cy="3744416"/>
          </a:xfrm>
        </p:grpSpPr>
        <p:cxnSp>
          <p:nvCxnSpPr>
            <p:cNvPr id="22" name="Rechte verbindingslijn 21"/>
            <p:cNvCxnSpPr/>
            <p:nvPr/>
          </p:nvCxnSpPr>
          <p:spPr>
            <a:xfrm>
              <a:off x="125963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>
            <a:xfrm>
              <a:off x="147565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/>
            <p:cNvCxnSpPr/>
            <p:nvPr/>
          </p:nvCxnSpPr>
          <p:spPr>
            <a:xfrm>
              <a:off x="169168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/>
          </p:nvCxnSpPr>
          <p:spPr>
            <a:xfrm>
              <a:off x="190770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/>
          </p:nvCxnSpPr>
          <p:spPr>
            <a:xfrm>
              <a:off x="212372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26"/>
            <p:cNvCxnSpPr/>
            <p:nvPr/>
          </p:nvCxnSpPr>
          <p:spPr>
            <a:xfrm>
              <a:off x="233975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/>
            <p:cNvCxnSpPr/>
            <p:nvPr/>
          </p:nvCxnSpPr>
          <p:spPr>
            <a:xfrm>
              <a:off x="255577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>
              <a:off x="277180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/>
            <p:cNvCxnSpPr/>
            <p:nvPr/>
          </p:nvCxnSpPr>
          <p:spPr>
            <a:xfrm>
              <a:off x="298782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>
              <a:off x="320384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/>
          </p:nvCxnSpPr>
          <p:spPr>
            <a:xfrm>
              <a:off x="341987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363589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385192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>
              <a:off x="406794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/>
          </p:nvCxnSpPr>
          <p:spPr>
            <a:xfrm>
              <a:off x="428396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/>
          </p:nvCxnSpPr>
          <p:spPr>
            <a:xfrm>
              <a:off x="449999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/>
            <p:cNvCxnSpPr/>
            <p:nvPr/>
          </p:nvCxnSpPr>
          <p:spPr>
            <a:xfrm>
              <a:off x="471601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>
              <a:off x="493204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>
              <a:off x="514806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/>
            <p:cNvCxnSpPr/>
            <p:nvPr/>
          </p:nvCxnSpPr>
          <p:spPr>
            <a:xfrm>
              <a:off x="536408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>
              <a:off x="558011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/>
          </p:nvCxnSpPr>
          <p:spPr>
            <a:xfrm>
              <a:off x="579613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/>
          </p:nvCxnSpPr>
          <p:spPr>
            <a:xfrm>
              <a:off x="601216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/>
          </p:nvCxnSpPr>
          <p:spPr>
            <a:xfrm>
              <a:off x="622818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/>
            <p:nvPr/>
          </p:nvCxnSpPr>
          <p:spPr>
            <a:xfrm>
              <a:off x="644420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/>
            <p:cNvCxnSpPr/>
            <p:nvPr/>
          </p:nvCxnSpPr>
          <p:spPr>
            <a:xfrm>
              <a:off x="666023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/>
            <p:cNvCxnSpPr/>
            <p:nvPr/>
          </p:nvCxnSpPr>
          <p:spPr>
            <a:xfrm>
              <a:off x="687625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/>
            <p:cNvCxnSpPr/>
            <p:nvPr/>
          </p:nvCxnSpPr>
          <p:spPr>
            <a:xfrm>
              <a:off x="709228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/>
            <p:cNvCxnSpPr/>
            <p:nvPr/>
          </p:nvCxnSpPr>
          <p:spPr>
            <a:xfrm>
              <a:off x="730830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/>
            <p:cNvCxnSpPr/>
            <p:nvPr/>
          </p:nvCxnSpPr>
          <p:spPr>
            <a:xfrm>
              <a:off x="752432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>
              <a:off x="774035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>
              <a:off x="795637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>
              <a:off x="8172400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/>
            <p:cNvCxnSpPr/>
            <p:nvPr/>
          </p:nvCxnSpPr>
          <p:spPr>
            <a:xfrm>
              <a:off x="8388424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>
              <a:off x="8604448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>
              <a:off x="8820472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/>
            <p:cNvCxnSpPr/>
            <p:nvPr/>
          </p:nvCxnSpPr>
          <p:spPr>
            <a:xfrm>
              <a:off x="9036496" y="915566"/>
              <a:ext cx="0" cy="3744416"/>
            </a:xfrm>
            <a:prstGeom prst="line">
              <a:avLst/>
            </a:prstGeom>
            <a:ln w="3175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latin typeface="+mn-lt"/>
                <a:cs typeface="Arial"/>
              </a:defRPr>
            </a:lvl1pPr>
            <a:lvl2pPr>
              <a:defRPr b="0" i="0">
                <a:latin typeface="+mn-lt"/>
                <a:cs typeface="Arial"/>
              </a:defRPr>
            </a:lvl2pPr>
            <a:lvl3pPr>
              <a:defRPr b="0" i="0">
                <a:latin typeface="+mn-lt"/>
                <a:cs typeface="Arial"/>
              </a:defRPr>
            </a:lvl3pPr>
            <a:lvl4pPr>
              <a:defRPr b="0" i="0">
                <a:latin typeface="+mn-lt"/>
                <a:cs typeface="Arial"/>
              </a:defRPr>
            </a:lvl4pPr>
            <a:lvl5pPr>
              <a:defRPr b="0" i="0"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1pPr>
            <a:lvl2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2pPr>
            <a:lvl3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3pPr>
            <a:lvl4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4pPr>
            <a:lvl5pPr>
              <a:defRPr b="0" i="0">
                <a:solidFill>
                  <a:schemeClr val="accent6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195486"/>
            <a:ext cx="7920036" cy="715566"/>
          </a:xfrm>
        </p:spPr>
        <p:txBody>
          <a:bodyPr/>
          <a:lstStyle>
            <a:lvl1pPr>
              <a:defRPr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33477"/>
            <a:ext cx="3816796" cy="3382490"/>
          </a:xfrm>
        </p:spPr>
        <p:txBody>
          <a:bodyPr/>
          <a:lstStyle>
            <a:lvl1pPr>
              <a:defRPr sz="20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2000">
                <a:latin typeface="+mn-lt"/>
                <a:cs typeface="Arial" pitchFamily="34" charset="0"/>
              </a:defRPr>
            </a:lvl4pPr>
            <a:lvl5pPr>
              <a:defRPr sz="20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5" y="1133477"/>
            <a:ext cx="3815209" cy="3382490"/>
          </a:xfrm>
        </p:spPr>
        <p:txBody>
          <a:bodyPr/>
          <a:lstStyle>
            <a:lvl1pPr>
              <a:defRPr sz="20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2000">
                <a:latin typeface="+mn-lt"/>
                <a:cs typeface="Arial" pitchFamily="34" charset="0"/>
              </a:defRPr>
            </a:lvl4pPr>
            <a:lvl5pPr>
              <a:defRPr sz="20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915988"/>
            <a:ext cx="9144000" cy="3743325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59" y="3003798"/>
            <a:ext cx="7919665" cy="715566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915988"/>
            <a:ext cx="9144000" cy="3743325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95486"/>
            <a:ext cx="7920037" cy="715566"/>
          </a:xfrm>
        </p:spPr>
        <p:txBody>
          <a:bodyPr/>
          <a:lstStyle>
            <a:lvl1pPr>
              <a:defRPr sz="2800" b="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133476"/>
            <a:ext cx="7920037" cy="3382490"/>
          </a:xfrm>
        </p:spPr>
        <p:txBody>
          <a:bodyPr/>
          <a:lstStyle>
            <a:lvl1pPr>
              <a:defRPr b="0" i="0">
                <a:latin typeface="+mn-lt"/>
                <a:cs typeface="Arial"/>
              </a:defRPr>
            </a:lvl1pPr>
            <a:lvl2pPr>
              <a:defRPr b="0" i="0">
                <a:latin typeface="+mn-lt"/>
                <a:cs typeface="Arial"/>
              </a:defRPr>
            </a:lvl2pPr>
            <a:lvl3pPr>
              <a:defRPr b="0" i="0">
                <a:latin typeface="+mn-lt"/>
                <a:cs typeface="Arial"/>
              </a:defRPr>
            </a:lvl3pPr>
            <a:lvl4pPr>
              <a:defRPr b="0" i="0">
                <a:latin typeface="+mn-lt"/>
                <a:cs typeface="Arial"/>
              </a:defRPr>
            </a:lvl4pPr>
            <a:lvl5pPr>
              <a:defRPr b="0" i="0">
                <a:latin typeface="+mn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915566"/>
            <a:ext cx="9144000" cy="37444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559" y="2427734"/>
            <a:ext cx="7919665" cy="715566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1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afbeelding 2014-01-08 om 15.29.48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7974"/>
            <a:ext cx="9144000" cy="576064"/>
          </a:xfrm>
          <a:prstGeom prst="rect">
            <a:avLst/>
          </a:prstGeom>
        </p:spPr>
      </p:pic>
      <p:pic>
        <p:nvPicPr>
          <p:cNvPr id="7" name="Afbeelding 6" descr="Schermafbeelding 2014-01-08 om 15.29.37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1599"/>
            <a:ext cx="9144000" cy="4032448"/>
          </a:xfrm>
          <a:prstGeom prst="rect">
            <a:avLst/>
          </a:prstGeom>
        </p:spPr>
      </p:pic>
      <p:pic>
        <p:nvPicPr>
          <p:cNvPr id="8" name="Afbeelding 7" descr="Schermafbeelding 2014-01-08 om 15.29.1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935"/>
            <a:ext cx="9144000" cy="9215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77583"/>
            <a:ext cx="1239773" cy="235612"/>
          </a:xfrm>
          <a:prstGeom prst="rect">
            <a:avLst/>
          </a:prstGeom>
        </p:spPr>
      </p:pic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684218" y="411956"/>
            <a:ext cx="7704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nl-NL">
              <a:ea typeface="ＭＳ Ｐゴシック" charset="-128"/>
            </a:endParaRP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59" y="1133475"/>
            <a:ext cx="7919665" cy="33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11559" y="195263"/>
            <a:ext cx="7919665" cy="7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/>
              <a:t>Victron</a:t>
            </a:r>
            <a:r>
              <a:rPr lang="en-US" dirty="0" smtClean="0"/>
              <a:t> Company Profile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44" r:id="rId3"/>
    <p:sldLayoutId id="2147483840" r:id="rId4"/>
    <p:sldLayoutId id="2147483834" r:id="rId5"/>
    <p:sldLayoutId id="2147483836" r:id="rId6"/>
    <p:sldLayoutId id="2147483841" r:id="rId7"/>
    <p:sldLayoutId id="2147483843" r:id="rId8"/>
    <p:sldLayoutId id="2147483842" r:id="rId9"/>
    <p:sldLayoutId id="214748384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Open Sans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Open Sans Light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  <a:cs typeface="Open Sans Light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  <a:cs typeface="Open Sans Light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cs typeface="Open Sans Light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cs typeface="Open Sans Ligh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afbeelding 2014-01-08 om 15.29.48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7974"/>
            <a:ext cx="9144000" cy="576064"/>
          </a:xfrm>
          <a:prstGeom prst="rect">
            <a:avLst/>
          </a:prstGeom>
        </p:spPr>
      </p:pic>
      <p:pic>
        <p:nvPicPr>
          <p:cNvPr id="7" name="Afbeelding 6" descr="Schermafbeelding 2014-01-08 om 15.29.37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1599"/>
            <a:ext cx="9144000" cy="4032448"/>
          </a:xfrm>
          <a:prstGeom prst="rect">
            <a:avLst/>
          </a:prstGeom>
        </p:spPr>
      </p:pic>
      <p:pic>
        <p:nvPicPr>
          <p:cNvPr id="8" name="Afbeelding 7" descr="Schermafbeelding 2014-01-08 om 15.29.1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935"/>
            <a:ext cx="9144000" cy="9215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77583"/>
            <a:ext cx="1239773" cy="235612"/>
          </a:xfrm>
          <a:prstGeom prst="rect">
            <a:avLst/>
          </a:prstGeom>
        </p:spPr>
      </p:pic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684218" y="411956"/>
            <a:ext cx="7704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nl-NL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59" y="1133475"/>
            <a:ext cx="7919665" cy="33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11559" y="195263"/>
            <a:ext cx="7919665" cy="7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 dirty="0" err="1" smtClean="0">
                <a:solidFill>
                  <a:srgbClr val="646460"/>
                </a:solidFill>
              </a:rPr>
              <a:t>Victron</a:t>
            </a:r>
            <a:r>
              <a:rPr lang="en-US" dirty="0" smtClean="0">
                <a:solidFill>
                  <a:srgbClr val="646460"/>
                </a:solidFill>
              </a:rPr>
              <a:t> Company Profile</a:t>
            </a:r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8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Open Sans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Open Sans Light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  <a:cs typeface="Open Sans Light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  <a:cs typeface="Open Sans Light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cs typeface="Open Sans Light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cs typeface="Open Sans Ligh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afbeelding 2014-01-08 om 15.29.48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9982"/>
            <a:ext cx="9144000" cy="504056"/>
          </a:xfrm>
          <a:prstGeom prst="rect">
            <a:avLst/>
          </a:prstGeom>
        </p:spPr>
      </p:pic>
      <p:pic>
        <p:nvPicPr>
          <p:cNvPr id="8" name="Afbeelding 7" descr="Schermafbeelding 2014-01-08 om 15.29.18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21501"/>
          </a:xfrm>
          <a:prstGeom prst="rect">
            <a:avLst/>
          </a:prstGeom>
          <a:ln>
            <a:noFill/>
          </a:ln>
        </p:spPr>
      </p:pic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684218" y="411956"/>
            <a:ext cx="7704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nl-NL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59" y="1133475"/>
            <a:ext cx="7919665" cy="33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11559" y="195263"/>
            <a:ext cx="7919665" cy="7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156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endParaRPr lang="en-US" dirty="0">
              <a:solidFill>
                <a:srgbClr val="6464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932040" y="4767263"/>
            <a:ext cx="1973943" cy="2764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853-4259-4444-AAA6-7D67DA07E2F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4839149"/>
            <a:ext cx="951741" cy="1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8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Open Sans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Open Sans Light"/>
        </a:defRPr>
      </a:lvl1pPr>
      <a:lvl2pPr marL="625475" indent="-265113" algn="l" rtl="0" eaLnBrk="1" fontAlgn="base" hangingPunct="1">
        <a:spcBef>
          <a:spcPts val="600"/>
        </a:spcBef>
        <a:spcAft>
          <a:spcPct val="0"/>
        </a:spcAft>
        <a:buFont typeface="Arial"/>
        <a:buChar char="•"/>
        <a:defRPr sz="1800">
          <a:solidFill>
            <a:schemeClr val="bg1"/>
          </a:solidFill>
          <a:latin typeface="+mn-lt"/>
          <a:cs typeface="Open Sans Light"/>
        </a:defRPr>
      </a:lvl2pPr>
      <a:lvl3pPr marL="895350" indent="-269875" algn="l" rtl="0" eaLnBrk="1" fontAlgn="base" hangingPunct="1">
        <a:spcBef>
          <a:spcPts val="600"/>
        </a:spcBef>
        <a:spcAft>
          <a:spcPct val="0"/>
        </a:spcAft>
        <a:buFont typeface="Arial"/>
        <a:buChar char="•"/>
        <a:defRPr sz="1600">
          <a:solidFill>
            <a:schemeClr val="bg1"/>
          </a:solidFill>
          <a:latin typeface="+mn-lt"/>
          <a:cs typeface="Open Sans Light"/>
        </a:defRPr>
      </a:lvl3pPr>
      <a:lvl4pPr marL="1165225" indent="-269875" algn="l" rtl="0" eaLnBrk="1" fontAlgn="base" hangingPunct="1">
        <a:spcBef>
          <a:spcPts val="600"/>
        </a:spcBef>
        <a:spcAft>
          <a:spcPct val="0"/>
        </a:spcAft>
        <a:buFont typeface="Arial"/>
        <a:buChar char="•"/>
        <a:defRPr sz="1400">
          <a:solidFill>
            <a:schemeClr val="bg1"/>
          </a:solidFill>
          <a:latin typeface="+mn-lt"/>
          <a:cs typeface="Open Sans Light"/>
        </a:defRPr>
      </a:lvl4pPr>
      <a:lvl5pPr marL="1435100" indent="-269875" algn="l" rtl="0" eaLnBrk="1" fontAlgn="base" hangingPunct="1">
        <a:spcBef>
          <a:spcPts val="600"/>
        </a:spcBef>
        <a:spcAft>
          <a:spcPct val="0"/>
        </a:spcAft>
        <a:buFont typeface="Arial"/>
        <a:buChar char="•"/>
        <a:defRPr sz="1200">
          <a:solidFill>
            <a:schemeClr val="bg1"/>
          </a:solidFill>
          <a:latin typeface="+mn-lt"/>
          <a:cs typeface="Open Sans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 descr="Schermafbeelding 2014-01-08 om 15.29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659982"/>
          </a:xfrm>
          <a:prstGeom prst="rect">
            <a:avLst/>
          </a:prstGeom>
        </p:spPr>
      </p:pic>
      <p:pic>
        <p:nvPicPr>
          <p:cNvPr id="3" name="Afbeelding 2" descr="logo wit 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995686"/>
            <a:ext cx="5328592" cy="10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DC-Coupled 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m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0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Coupled PV on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ritical lo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(or a combination) is also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New! ESS Assistant without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8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ure </a:t>
            </a:r>
            <a:r>
              <a:rPr lang="en-US" dirty="0"/>
              <a:t>E</a:t>
            </a:r>
            <a:r>
              <a:rPr lang="en-US" dirty="0" smtClean="0"/>
              <a:t>nergy </a:t>
            </a:r>
            <a:r>
              <a:rPr lang="en-US" dirty="0"/>
              <a:t>S</a:t>
            </a:r>
            <a:r>
              <a:rPr lang="en-US" dirty="0" smtClean="0"/>
              <a:t>torage - no 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ritical lo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BatteryLife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“There is no point in discharging a battery today / tonight, when you already know that it will not be recharged tomorrow.”</a:t>
            </a:r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Longer battery life for lead &amp; passive balanced Lithium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 prepared for a mains outage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Mandatory for Victron 12.8V lithium batteries, because they have passive balancing</a:t>
            </a:r>
            <a:br>
              <a:rPr lang="en-US" dirty="0" smtClean="0"/>
            </a:br>
            <a:r>
              <a:rPr lang="en-US" u="sng" dirty="0" smtClean="0"/>
              <a:t>no </a:t>
            </a:r>
            <a:r>
              <a:rPr lang="en-US" u="sng" dirty="0" err="1" smtClean="0"/>
              <a:t>BatteryLife</a:t>
            </a:r>
            <a:r>
              <a:rPr lang="en-US" u="sng" dirty="0" smtClean="0"/>
              <a:t> -&gt; no </a:t>
            </a:r>
            <a:r>
              <a:rPr lang="en-US" u="sng" dirty="0"/>
              <a:t>w</a:t>
            </a:r>
            <a:r>
              <a:rPr lang="en-US" u="sng" dirty="0" smtClean="0"/>
              <a:t>arranty!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Energy Storage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Easy configuration in the CCGX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Compatible with many battery brands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DC-Coupled and/or AC-Coupled PV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Enable/disable feed-in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Zero feed-in for Fronius PV Inv.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Hubs?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Hub-1: deprecated except for policy 3: Invert priority</a:t>
            </a:r>
          </a:p>
          <a:p>
            <a:r>
              <a:rPr lang="en-US" dirty="0" smtClean="0"/>
              <a:t>Hub-2: deprecated except for policy 2: Invert priority</a:t>
            </a:r>
            <a:endParaRPr lang="en-US" dirty="0"/>
          </a:p>
          <a:p>
            <a:r>
              <a:rPr lang="en-US" dirty="0" smtClean="0"/>
              <a:t>Hub-4: deprecated entirely</a:t>
            </a:r>
          </a:p>
          <a:p>
            <a:endParaRPr lang="en-US" dirty="0"/>
          </a:p>
          <a:p>
            <a:r>
              <a:rPr lang="en-US" dirty="0" smtClean="0"/>
              <a:t>What does deprecated mean? It means </a:t>
            </a:r>
            <a:r>
              <a:rPr lang="en-US" u="sng" dirty="0" smtClean="0"/>
              <a:t>no support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case of problems, first update to ESS, and then contact us again in case of trouble.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feed-in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MPPT, do not use a PV Inverter</a:t>
            </a:r>
          </a:p>
          <a:p>
            <a:endParaRPr lang="en-US" dirty="0"/>
          </a:p>
          <a:p>
            <a:r>
              <a:rPr lang="en-US" dirty="0" smtClean="0"/>
              <a:t>Still want to use a PV Inverter? Then at least take a Fronius.</a:t>
            </a:r>
            <a:br>
              <a:rPr lang="en-US" dirty="0" smtClean="0"/>
            </a:br>
            <a:r>
              <a:rPr lang="en-US" dirty="0" smtClean="0"/>
              <a:t>(and use Zero Feed-in)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Remember: to prevent feed-in for a PV Inverter, you need to sabotage it. Leads to flickering, overloads, and more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611188" y="264722"/>
            <a:ext cx="792003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www.victronenergy.com/live/_media/ess:ess-menu.png?w=400&amp;tok=17fd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06" y="1275606"/>
            <a:ext cx="3810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ystem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ctr"/>
            <a:r>
              <a:rPr lang="en-US" sz="1500" dirty="0" smtClean="0"/>
              <a:t>Off-grid</a:t>
            </a:r>
            <a:br>
              <a:rPr lang="en-US" sz="1500" dirty="0" smtClean="0"/>
            </a:br>
            <a:r>
              <a:rPr lang="en-US" sz="1500" dirty="0" smtClean="0"/>
              <a:t>No </a:t>
            </a:r>
            <a:r>
              <a:rPr lang="en-US" sz="1500" dirty="0"/>
              <a:t>grid available. Use </a:t>
            </a:r>
            <a:r>
              <a:rPr lang="en-US" sz="1500" dirty="0" smtClean="0"/>
              <a:t>battery </a:t>
            </a:r>
            <a:r>
              <a:rPr lang="en-US" sz="1500" dirty="0"/>
              <a:t>as a buffer, buffering solar </a:t>
            </a:r>
            <a:r>
              <a:rPr lang="en-US" sz="1500" dirty="0" smtClean="0"/>
              <a:t>energy </a:t>
            </a:r>
            <a:r>
              <a:rPr lang="en-US" sz="1500" dirty="0"/>
              <a:t>and/or energy </a:t>
            </a:r>
            <a:r>
              <a:rPr lang="en-US" sz="1500" dirty="0" smtClean="0"/>
              <a:t>coming from a genset.</a:t>
            </a:r>
            <a:endParaRPr lang="en-US" sz="1500" dirty="0"/>
          </a:p>
          <a:p>
            <a:pPr fontAlgn="ctr"/>
            <a:r>
              <a:rPr lang="en-US" sz="1500" dirty="0" smtClean="0"/>
              <a:t>Bad-grid	-&gt; Intentional Islanding</a:t>
            </a:r>
            <a:br>
              <a:rPr lang="en-US" sz="1500" dirty="0" smtClean="0"/>
            </a:br>
            <a:r>
              <a:rPr lang="en-US" sz="1500" dirty="0" smtClean="0"/>
              <a:t>Very </a:t>
            </a:r>
            <a:r>
              <a:rPr lang="en-US" sz="1500" dirty="0"/>
              <a:t>unreliable and unstable grid. Use a battery and PV, run in inverter mode when possible and only fall back to the grid when necessary. (ignore AC)</a:t>
            </a:r>
          </a:p>
          <a:p>
            <a:pPr fontAlgn="ctr"/>
            <a:r>
              <a:rPr lang="en-US" sz="1500" dirty="0" smtClean="0"/>
              <a:t>Unreliable grid / Marine / Automotive: backup</a:t>
            </a:r>
            <a:r>
              <a:rPr lang="en-US" sz="1500" baseline="30000" dirty="0" smtClean="0"/>
              <a:t/>
            </a:r>
            <a:br>
              <a:rPr lang="en-US" sz="1500" baseline="30000" dirty="0" smtClean="0"/>
            </a:br>
            <a:r>
              <a:rPr lang="en-US" sz="1500" dirty="0" smtClean="0"/>
              <a:t>Grid frequently fails: a battery is used to </a:t>
            </a:r>
            <a:r>
              <a:rPr lang="en-US" sz="1500" dirty="0"/>
              <a:t>power </a:t>
            </a:r>
            <a:r>
              <a:rPr lang="en-US" sz="1500" dirty="0" smtClean="0"/>
              <a:t>loads when mains is not available.</a:t>
            </a:r>
          </a:p>
          <a:p>
            <a:pPr fontAlgn="ctr"/>
            <a:r>
              <a:rPr lang="en-US" sz="1500" dirty="0" smtClean="0"/>
              <a:t>Energy storage</a:t>
            </a:r>
            <a:br>
              <a:rPr lang="en-US" sz="1500" dirty="0" smtClean="0"/>
            </a:br>
            <a:r>
              <a:rPr lang="en-US" sz="1500" dirty="0" smtClean="0"/>
              <a:t>Use a battery to </a:t>
            </a:r>
            <a:r>
              <a:rPr lang="en-US" sz="1500" dirty="0"/>
              <a:t>store excess solar </a:t>
            </a:r>
            <a:r>
              <a:rPr lang="en-US" sz="1500" dirty="0" smtClean="0"/>
              <a:t>power (</a:t>
            </a:r>
            <a:r>
              <a:rPr lang="en-US" sz="1500" dirty="0"/>
              <a:t>day), to later use it when there is not enough </a:t>
            </a:r>
            <a:r>
              <a:rPr lang="en-US" sz="1500" dirty="0" smtClean="0"/>
              <a:t>solar power </a:t>
            </a:r>
            <a:r>
              <a:rPr lang="en-US" sz="1500" dirty="0"/>
              <a:t>available to power the loads (evening </a:t>
            </a:r>
            <a:r>
              <a:rPr lang="en-US" sz="1500" dirty="0" smtClean="0"/>
              <a:t>and </a:t>
            </a:r>
            <a:r>
              <a:rPr lang="en-US" sz="1500" dirty="0"/>
              <a:t>night</a:t>
            </a:r>
            <a:r>
              <a:rPr lang="en-US" sz="1500" dirty="0" smtClean="0"/>
              <a:t>). </a:t>
            </a:r>
            <a:r>
              <a:rPr lang="en-US" sz="1500" dirty="0"/>
              <a:t>Grid is stable, and 99.99% </a:t>
            </a:r>
            <a:r>
              <a:rPr lang="en-US" sz="1500" dirty="0" smtClean="0"/>
              <a:t>available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143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Assistant</a:t>
            </a:r>
            <a:br>
              <a:rPr lang="en-US" dirty="0" smtClean="0"/>
            </a:b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Perfect for Energy Storage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6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AC-coupled 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v on ac in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the Energy Storage &amp;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v on ac input + mul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1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critical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ritical lo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2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AC-Coupled PV on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v on ac 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987574"/>
            <a:ext cx="6457311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5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angepa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AB3E"/>
      </a:accent1>
      <a:accent2>
        <a:srgbClr val="5DA4DA"/>
      </a:accent2>
      <a:accent3>
        <a:srgbClr val="A1CB7B"/>
      </a:accent3>
      <a:accent4>
        <a:srgbClr val="EE7172"/>
      </a:accent4>
      <a:accent5>
        <a:srgbClr val="E6E5E1"/>
      </a:accent5>
      <a:accent6>
        <a:srgbClr val="646460"/>
      </a:accent6>
      <a:hlink>
        <a:srgbClr val="0E85C8"/>
      </a:hlink>
      <a:folHlink>
        <a:srgbClr val="0E85C8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Aangepa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AB3E"/>
      </a:accent1>
      <a:accent2>
        <a:srgbClr val="5DA4DA"/>
      </a:accent2>
      <a:accent3>
        <a:srgbClr val="A1CB7B"/>
      </a:accent3>
      <a:accent4>
        <a:srgbClr val="EE7172"/>
      </a:accent4>
      <a:accent5>
        <a:srgbClr val="E6E5E1"/>
      </a:accent5>
      <a:accent6>
        <a:srgbClr val="646460"/>
      </a:accent6>
      <a:hlink>
        <a:srgbClr val="0E85C8"/>
      </a:hlink>
      <a:folHlink>
        <a:srgbClr val="0E85C8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Aangepa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AB3E"/>
      </a:accent1>
      <a:accent2>
        <a:srgbClr val="5DA4DA"/>
      </a:accent2>
      <a:accent3>
        <a:srgbClr val="A1CB7B"/>
      </a:accent3>
      <a:accent4>
        <a:srgbClr val="EE7172"/>
      </a:accent4>
      <a:accent5>
        <a:srgbClr val="E6E5E1"/>
      </a:accent5>
      <a:accent6>
        <a:srgbClr val="646460"/>
      </a:accent6>
      <a:hlink>
        <a:srgbClr val="0E85C8"/>
      </a:hlink>
      <a:folHlink>
        <a:srgbClr val="0E85C8"/>
      </a:folHlink>
    </a:clrScheme>
    <a:fontScheme name="Avondschemering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16100</TotalTime>
  <Words>203</Words>
  <Application>Microsoft Office PowerPoint</Application>
  <PresentationFormat>On-screen Show (16:9)</PresentationFormat>
  <Paragraphs>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Design</vt:lpstr>
      <vt:lpstr>1_Default Design</vt:lpstr>
      <vt:lpstr>2_Default Design</vt:lpstr>
      <vt:lpstr>PowerPoint Presentation</vt:lpstr>
      <vt:lpstr>System types</vt:lpstr>
      <vt:lpstr>System types</vt:lpstr>
      <vt:lpstr>ESS Assistant - Perfect for Energy Storage Systems</vt:lpstr>
      <vt:lpstr>Base</vt:lpstr>
      <vt:lpstr>Standard AC-coupled PV</vt:lpstr>
      <vt:lpstr>Add the Energy Storage &amp; Meter</vt:lpstr>
      <vt:lpstr>Add critical loads</vt:lpstr>
      <vt:lpstr>AC-Coupled PV on output</vt:lpstr>
      <vt:lpstr>DC-Coupled PV</vt:lpstr>
      <vt:lpstr>AC Coupled PV on input</vt:lpstr>
      <vt:lpstr>All (or a combination) is also possible</vt:lpstr>
      <vt:lpstr>New! ESS Assistant without meter</vt:lpstr>
      <vt:lpstr>Pure Energy Storage - no PV</vt:lpstr>
      <vt:lpstr>BatteryLife</vt:lpstr>
      <vt:lpstr>Perfect Energy Storage System</vt:lpstr>
      <vt:lpstr>ESS Details</vt:lpstr>
      <vt:lpstr>What about the Hubs?</vt:lpstr>
      <vt:lpstr>No feed-in systems</vt:lpstr>
      <vt:lpstr>ESS Menu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Matthijs Vader</dc:creator>
  <cp:lastModifiedBy>Matthijs Vader</cp:lastModifiedBy>
  <cp:revision>611</cp:revision>
  <dcterms:created xsi:type="dcterms:W3CDTF">2014-02-13T22:20:15Z</dcterms:created>
  <dcterms:modified xsi:type="dcterms:W3CDTF">2016-12-22T19:18:37Z</dcterms:modified>
</cp:coreProperties>
</file>